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80" r:id="rId13"/>
    <p:sldId id="282" r:id="rId14"/>
    <p:sldId id="267" r:id="rId15"/>
    <p:sldId id="288" r:id="rId16"/>
    <p:sldId id="269" r:id="rId17"/>
    <p:sldId id="270" r:id="rId18"/>
    <p:sldId id="283" r:id="rId19"/>
    <p:sldId id="284" r:id="rId20"/>
    <p:sldId id="278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63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B"/>
    <a:srgbClr val="FFC9C9"/>
    <a:srgbClr val="FF6C6C"/>
    <a:srgbClr val="FFDC91"/>
    <a:srgbClr val="222224"/>
    <a:srgbClr val="1C1D1E"/>
    <a:srgbClr val="FFB7B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3" autoAdjust="0"/>
    <p:restoredTop sz="96357" autoAdjust="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8BC2-FA2D-45F8-BEFE-E932847B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695C2-06E9-4A9C-9510-D0819104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1FF64-399C-4C97-BED7-EC5C235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953F3-31E8-4AD5-A9AB-ACF0F68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8D8BC-506A-4ABA-9018-1AB1EA8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0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2ECC1-9D2B-41CA-A3F3-72A3A2DC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ABBE2-DA3E-4CC2-B99B-47745DFF7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9A1BEA-D41E-4586-8876-6D7FCA3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06C87-F7FA-481D-A68A-04AFAA3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B7E54-B30C-4F62-92D2-996758D9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BFA7DC-CEA6-4F8A-9B53-5271F2242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097BB-C5E3-43F3-9626-E8F5B8633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D3BE6-66CF-4860-BEBC-96233BBA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5909F-C1F5-49AB-9381-D0C77A08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432930-8CB1-47E8-9BDA-E1C97AEE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BEF56-6CE3-40B1-B3FC-16F549C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B2EB9-A3DB-4590-918B-6BB17E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2FA047-5BD1-4D26-89FF-A192838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D6FC2-EF6F-4E7E-810D-E55213D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0DD06-C689-4A5B-BEED-1A8E8A8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2AE9-2FF5-4DE1-887F-6F6F270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09C5D-7B6C-494B-BBE9-3707BEA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ABFDA-D562-4A5C-B9FF-77CC7A3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F54BA3-76E3-410E-B32C-1235661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0C79F-D0B6-4E56-86A0-31BD035E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F9A17-B788-4D83-851C-3638ADB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5DEF3-A028-445A-95A0-FDD0D9CE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81453-421F-49FA-B3D3-E13E51CB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057D8-05B9-4ACD-BAD2-EA8368B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87CFAF-461B-4163-A65C-7B949EFF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93851-DFDC-4F5B-B3F5-E6CA2B5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C0AB-216F-4450-AD68-9BD5B78C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DB5B4-1A67-44F2-B7E8-C9D9A64E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4B9AE-F06B-4224-A186-5DBE6B67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F6AFB-F8DF-4333-87A9-B3E4B83A4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0983C-CA07-417A-BEDD-0DF7D2323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385F7B-EF3A-4981-86BD-8F52B64D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7A42C8-E702-4442-B307-10ECC2E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D0F03-FEE5-4088-9F5A-36C15AA6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77DF9-F72B-4B89-90C5-97FC921D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67A5A6-986E-4766-8523-599A3F4A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46627-A0CC-452D-AF18-297835D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EC5D2D-CD3E-4D9C-AFA4-B59DC1D1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614C6-6996-4E69-B1B0-479E8A20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944AA-921A-4AD9-B0EA-6449706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0225-8856-47D4-8E51-B18B48F5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1EB0A-21CA-49FA-8D70-45E15F67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E450A-127C-4D05-A7B5-770375E0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8DFA63-8371-46C2-B3DD-7DC06CB20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69158-2EF2-45CB-8CC1-32D3F3A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95CC2-0A74-4127-A1AA-F91E4901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CF139-720B-41D8-A824-40B1DD1F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3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E0E8E-42EC-45E5-8EDB-7ACE9EC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ACDDDE-F590-4D39-9838-A3859816C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1B75F-BDB3-4140-A1A2-DEB4A317B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591ED5-FED3-4775-B1AF-3F4D30D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B3BC69-D57D-4082-8B7A-92AC0D54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00EF-C5C8-4796-91F2-BAB1023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8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733AB7-7471-49BE-AF7C-C672F131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58388-8360-459D-A6A6-8F0498B9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CB50D6-D529-4CA7-ADB9-2C1CF519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DACB0-DB36-4145-84B7-4C8F31B1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30DB9-C435-4A3F-B10D-7DA5D18F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3" y="783519"/>
            <a:ext cx="9039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</a:rPr>
              <a:t>Python For Data Analysis Master 1 1</a:t>
            </a:r>
            <a:r>
              <a:rPr lang="en-GB" sz="4800" b="1" baseline="30000" dirty="0">
                <a:solidFill>
                  <a:schemeClr val="bg1"/>
                </a:solidFill>
              </a:rPr>
              <a:t>st</a:t>
            </a:r>
            <a:r>
              <a:rPr lang="en-GB" sz="4800" b="1" dirty="0">
                <a:solidFill>
                  <a:schemeClr val="bg1"/>
                </a:solidFill>
              </a:rPr>
              <a:t> semester - Project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F16633-E615-4E4B-AF34-5B5E36564F70}"/>
              </a:ext>
            </a:extLst>
          </p:cNvPr>
          <p:cNvSpPr txBox="1"/>
          <p:nvPr/>
        </p:nvSpPr>
        <p:spPr>
          <a:xfrm>
            <a:off x="1677049" y="3138082"/>
            <a:ext cx="903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Data Visualisation and Prediction relying on FastF1 Python API.</a:t>
            </a:r>
            <a:endParaRPr lang="en-GB" sz="11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51C9C4-50E9-4C07-89F1-E221EC39D3E5}"/>
              </a:ext>
            </a:extLst>
          </p:cNvPr>
          <p:cNvSpPr txBox="1"/>
          <p:nvPr/>
        </p:nvSpPr>
        <p:spPr>
          <a:xfrm>
            <a:off x="1677049" y="5218316"/>
            <a:ext cx="9039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Authors : </a:t>
            </a:r>
            <a:r>
              <a:rPr lang="en-GB" sz="2800" i="1" dirty="0">
                <a:solidFill>
                  <a:schemeClr val="bg1"/>
                </a:solidFill>
              </a:rPr>
              <a:t>Porterie Benjamin, Touitou Yves</a:t>
            </a:r>
            <a:endParaRPr lang="en-GB" sz="105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47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Telemetry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3494601" y="1098912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2220441" y="546148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F15E70-9F67-44CC-870F-9CCF7E57461C}"/>
              </a:ext>
            </a:extLst>
          </p:cNvPr>
          <p:cNvGrpSpPr/>
          <p:nvPr/>
        </p:nvGrpSpPr>
        <p:grpSpPr>
          <a:xfrm>
            <a:off x="2220441" y="5867229"/>
            <a:ext cx="7781925" cy="676689"/>
            <a:chOff x="819150" y="2971800"/>
            <a:chExt cx="10515600" cy="9144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9B049E0-E140-4CCF-8137-846E976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2971800"/>
              <a:ext cx="10515600" cy="9144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614D33E-D8C1-4EC1-B771-A84C3FAD7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67"/>
            <a:stretch/>
          </p:blipFill>
          <p:spPr>
            <a:xfrm>
              <a:off x="838201" y="2971800"/>
              <a:ext cx="8510588" cy="9144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998879-54D4-4EE9-AFA2-E873D1E7B5C2}"/>
              </a:ext>
            </a:extLst>
          </p:cNvPr>
          <p:cNvGrpSpPr/>
          <p:nvPr/>
        </p:nvGrpSpPr>
        <p:grpSpPr>
          <a:xfrm>
            <a:off x="3494601" y="1499022"/>
            <a:ext cx="5156476" cy="3762412"/>
            <a:chOff x="415399" y="0"/>
            <a:chExt cx="9399056" cy="6858000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6A0539B-B1F0-4C64-9C54-C225503F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63" y="0"/>
              <a:ext cx="9394292" cy="6858000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42EEBBF-94FA-4E3A-8F2B-1DAE5D3E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037"/>
            <a:stretch/>
          </p:blipFill>
          <p:spPr>
            <a:xfrm>
              <a:off x="415399" y="0"/>
              <a:ext cx="769990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Driver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170747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9FCD42-474C-48ED-A232-127CDC81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4202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possibilities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2CC713-FD8C-413B-BBFF-4E054AFFB452}"/>
              </a:ext>
            </a:extLst>
          </p:cNvPr>
          <p:cNvSpPr txBox="1"/>
          <p:nvPr/>
        </p:nvSpPr>
        <p:spPr>
          <a:xfrm>
            <a:off x="1334275" y="1654526"/>
            <a:ext cx="5682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Sessions results over the years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 details lap by lap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F1 Cars telemetry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1CCA3-B69F-4DD3-A92B-003B602C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1" y="1329718"/>
            <a:ext cx="2589536" cy="129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60315-0768-4663-A725-9E4516C2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3144554"/>
            <a:ext cx="2625424" cy="1298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FFB8-9A68-4723-9521-0441C0E5D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4873487"/>
            <a:ext cx="2625424" cy="1520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weaknesses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D30B88-F2AB-4111-AB71-576D56815E0E}"/>
              </a:ext>
            </a:extLst>
          </p:cNvPr>
          <p:cNvGrpSpPr/>
          <p:nvPr/>
        </p:nvGrpSpPr>
        <p:grpSpPr>
          <a:xfrm>
            <a:off x="1409696" y="1615930"/>
            <a:ext cx="9372603" cy="759945"/>
            <a:chOff x="1544717" y="1620907"/>
            <a:chExt cx="9372603" cy="759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59B9872-7E67-4528-9926-FE885F0A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17" y="1620907"/>
              <a:ext cx="759945" cy="75994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51823E-A1DB-4D5E-90F6-0990EFFDCC8A}"/>
                </a:ext>
              </a:extLst>
            </p:cNvPr>
            <p:cNvSpPr txBox="1"/>
            <p:nvPr/>
          </p:nvSpPr>
          <p:spPr>
            <a:xfrm>
              <a:off x="2491777" y="1739269"/>
              <a:ext cx="8425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Data inconstancy in session laps and telemetries reports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98E96F-74BD-4B60-9F3A-12251BC61154}"/>
              </a:ext>
            </a:extLst>
          </p:cNvPr>
          <p:cNvGrpSpPr/>
          <p:nvPr/>
        </p:nvGrpSpPr>
        <p:grpSpPr>
          <a:xfrm>
            <a:off x="1274404" y="3277114"/>
            <a:ext cx="9643191" cy="954107"/>
            <a:chOff x="1357602" y="3277114"/>
            <a:chExt cx="9643191" cy="95410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CBF6236-C916-4DD8-85DF-074A1001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3374196"/>
              <a:ext cx="759945" cy="759945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44F112-9CC5-4E89-A0E9-EBDB12DBDEDF}"/>
                </a:ext>
              </a:extLst>
            </p:cNvPr>
            <p:cNvSpPr txBox="1"/>
            <p:nvPr/>
          </p:nvSpPr>
          <p:spPr>
            <a:xfrm>
              <a:off x="2304663" y="3277114"/>
              <a:ext cx="86961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Practices results aren’t accessible by “results” from session object and need to be retrieved by session’s laps analysis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4E38B5-91E3-4602-86FB-ADFD948E1E34}"/>
              </a:ext>
            </a:extLst>
          </p:cNvPr>
          <p:cNvGrpSpPr/>
          <p:nvPr/>
        </p:nvGrpSpPr>
        <p:grpSpPr>
          <a:xfrm>
            <a:off x="1223084" y="5132460"/>
            <a:ext cx="9745827" cy="954107"/>
            <a:chOff x="1357602" y="5224563"/>
            <a:chExt cx="9745827" cy="95410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A341D50-B99B-4FF8-90E6-2C7305B3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5321645"/>
              <a:ext cx="759945" cy="75994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71CF793-9DE2-4709-8BB2-D32B668E79B2}"/>
                </a:ext>
              </a:extLst>
            </p:cNvPr>
            <p:cNvSpPr txBox="1"/>
            <p:nvPr/>
          </p:nvSpPr>
          <p:spPr>
            <a:xfrm>
              <a:off x="2304662" y="5224563"/>
              <a:ext cx="87987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Some practices sessions aren’t available, only 26 weekends out of 81 (between 2018 and 2021) are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Our Fast F1 notebooks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1AFE90-EC07-4D42-912A-183A467B6F9F}"/>
              </a:ext>
            </a:extLst>
          </p:cNvPr>
          <p:cNvSpPr txBox="1"/>
          <p:nvPr/>
        </p:nvSpPr>
        <p:spPr>
          <a:xfrm>
            <a:off x="710266" y="99515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Practices_Records.ipynb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05714A-20AC-4DAD-8452-AF430A250A89}"/>
              </a:ext>
            </a:extLst>
          </p:cNvPr>
          <p:cNvSpPr txBox="1"/>
          <p:nvPr/>
        </p:nvSpPr>
        <p:spPr>
          <a:xfrm>
            <a:off x="1639363" y="1456815"/>
            <a:ext cx="971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Retrieves practices sessions results by analysing the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object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D4359F-7897-4B6D-840B-7F00005E7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1467496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7F9E87-C8B5-460A-93E9-561BAEBDA935}"/>
              </a:ext>
            </a:extLst>
          </p:cNvPr>
          <p:cNvSpPr txBox="1"/>
          <p:nvPr/>
        </p:nvSpPr>
        <p:spPr>
          <a:xfrm>
            <a:off x="710264" y="2063723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Dataset_Creation.ipynb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02B4B-291C-4A65-AD4C-92DCB1A20AF8}"/>
              </a:ext>
            </a:extLst>
          </p:cNvPr>
          <p:cNvSpPr txBox="1"/>
          <p:nvPr/>
        </p:nvSpPr>
        <p:spPr>
          <a:xfrm>
            <a:off x="1639361" y="2525388"/>
            <a:ext cx="971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Retrieves qualifications and races sessions results by analysing the </a:t>
            </a:r>
            <a:r>
              <a:rPr lang="en-GB" i="1" dirty="0">
                <a:solidFill>
                  <a:schemeClr val="bg1"/>
                </a:solidFill>
              </a:rPr>
              <a:t>Session.Results </a:t>
            </a:r>
            <a:r>
              <a:rPr lang="en-GB" dirty="0">
                <a:solidFill>
                  <a:schemeClr val="bg1"/>
                </a:solidFill>
              </a:rPr>
              <a:t>data.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Then assemble practices and qualifications/races data into “</a:t>
            </a:r>
            <a:r>
              <a:rPr lang="en-GB" b="1" dirty="0">
                <a:solidFill>
                  <a:schemeClr val="bg1"/>
                </a:solidFill>
              </a:rPr>
              <a:t>allData.csv”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A7C1D8-9098-4148-8A5D-EC3992FEE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5" y="2543372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FB89E8-35DC-4DE7-90BC-F840E6326183}"/>
              </a:ext>
            </a:extLst>
          </p:cNvPr>
          <p:cNvSpPr txBox="1"/>
          <p:nvPr/>
        </p:nvSpPr>
        <p:spPr>
          <a:xfrm>
            <a:off x="710264" y="3368898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F1_Visualisation.ipynb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4376D5-7034-4A20-A9E3-A36D160E1068}"/>
              </a:ext>
            </a:extLst>
          </p:cNvPr>
          <p:cNvSpPr txBox="1"/>
          <p:nvPr/>
        </p:nvSpPr>
        <p:spPr>
          <a:xfrm>
            <a:off x="1639361" y="3830563"/>
            <a:ext cx="971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Offers multiple plot displays to have an overview of an F1 season, an F1 session or compare two drivers performance</a:t>
            </a:r>
          </a:p>
          <a:p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”,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Telemetry</a:t>
            </a:r>
            <a:r>
              <a:rPr lang="en-GB" dirty="0">
                <a:solidFill>
                  <a:schemeClr val="bg1"/>
                </a:solidFill>
              </a:rPr>
              <a:t> objects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56D541-09AC-4A99-B546-E638E36D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3848548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58DF536-2890-4136-B866-81D0EEBB20C3}"/>
              </a:ext>
            </a:extLst>
          </p:cNvPr>
          <p:cNvSpPr txBox="1"/>
          <p:nvPr/>
        </p:nvSpPr>
        <p:spPr>
          <a:xfrm>
            <a:off x="710264" y="493952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Sunday_Prediction.ipynb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F0A945-7E57-439B-B23B-6E3E731A8C60}"/>
              </a:ext>
            </a:extLst>
          </p:cNvPr>
          <p:cNvSpPr txBox="1"/>
          <p:nvPr/>
        </p:nvSpPr>
        <p:spPr>
          <a:xfrm>
            <a:off x="1639361" y="5401185"/>
            <a:ext cx="971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Gathers all prediction models attempts, correlation and models performance graphs</a:t>
            </a:r>
          </a:p>
          <a:p>
            <a:r>
              <a:rPr lang="en-GB" dirty="0">
                <a:solidFill>
                  <a:schemeClr val="bg1"/>
                </a:solidFill>
              </a:rPr>
              <a:t>1)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 preparation for AI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2)  Training, pruning and best model selection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3)  Result analysis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49C556-5CBA-49D5-8460-CDFFD379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5419169"/>
            <a:ext cx="192233" cy="360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6710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allData.csv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468666B7-C3D4-4B54-B7B8-F71C9D94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31680"/>
              </p:ext>
            </p:extLst>
          </p:nvPr>
        </p:nvGraphicFramePr>
        <p:xfrm>
          <a:off x="380481" y="943890"/>
          <a:ext cx="5488474" cy="56621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7469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221005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39439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number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1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2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3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positionText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or ‘R’ if driver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didn’t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finish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points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collected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from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day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grid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position in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starting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grid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laps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completed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end situation (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Finished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Lapped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failure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year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gpName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(host country)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  <p:graphicFrame>
        <p:nvGraphicFramePr>
          <p:cNvPr id="18" name="Tableau 16">
            <a:extLst>
              <a:ext uri="{FF2B5EF4-FFF2-40B4-BE49-F238E27FC236}">
                <a16:creationId xmlns:a16="http://schemas.microsoft.com/office/drawing/2014/main" id="{8842B15C-BE61-47AD-B83F-8B5FCC2D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36913"/>
              </p:ext>
            </p:extLst>
          </p:nvPr>
        </p:nvGraphicFramePr>
        <p:xfrm>
          <a:off x="6323045" y="943889"/>
          <a:ext cx="5488474" cy="56621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382805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105669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574646">
                <a:tc>
                  <a:txBody>
                    <a:bodyPr/>
                    <a:lstStyle/>
                    <a:p>
                      <a:pPr algn="l"/>
                      <a:r>
                        <a:rPr lang="fr-FR" b="0" dirty="0" err="1">
                          <a:solidFill>
                            <a:schemeClr val="bg1"/>
                          </a:solidFill>
                          <a:latin typeface="+mn-lt"/>
                        </a:rPr>
                        <a:t>gpNumber</a:t>
                      </a:r>
                      <a:endParaRPr lang="fr-FR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season</a:t>
                      </a:r>
                      <a:endParaRPr lang="fr-FR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sessionName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‘Practice’, ‘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Qualifying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’ or ‘Race’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family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  <a:latin typeface="+mn-l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code (Hamilton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HAM)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464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fastestLapNumber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made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his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best lap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fastestLapRank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fastestLapAvgSpeed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average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totalTime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spent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in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TimeInterval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gap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behind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winner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359910-22EE-4597-895B-D8D7FAAA560C}"/>
              </a:ext>
            </a:extLst>
          </p:cNvPr>
          <p:cNvSpPr txBox="1"/>
          <p:nvPr/>
        </p:nvSpPr>
        <p:spPr>
          <a:xfrm>
            <a:off x="492154" y="1184945"/>
            <a:ext cx="1120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2648A3-5531-481D-A2AA-E7CF7D14A4F0}"/>
              </a:ext>
            </a:extLst>
          </p:cNvPr>
          <p:cNvSpPr txBox="1"/>
          <p:nvPr/>
        </p:nvSpPr>
        <p:spPr>
          <a:xfrm>
            <a:off x="1856763" y="3507344"/>
            <a:ext cx="8478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Can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we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predict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 Sunday race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results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716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920FF9-CECD-4438-8E92-084F3E15FCB3}"/>
              </a:ext>
            </a:extLst>
          </p:cNvPr>
          <p:cNvSpPr txBox="1"/>
          <p:nvPr/>
        </p:nvSpPr>
        <p:spPr>
          <a:xfrm>
            <a:off x="942359" y="642598"/>
            <a:ext cx="1030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Every weekend, Formula One fans are slightly disappointed when the race ends up the way they predicted and love it when Sunday’s event gets hectic.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E3345-AE74-4EED-96FE-96D4896E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1" y="2951946"/>
            <a:ext cx="936771" cy="1754326"/>
          </a:xfrm>
          <a:prstGeom prst="rect">
            <a:avLst/>
          </a:prstGeom>
          <a:effectLst>
            <a:softEdge rad="2286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CEEA90-222C-4C0E-8A19-BA7E0B3ADC42}"/>
              </a:ext>
            </a:extLst>
          </p:cNvPr>
          <p:cNvSpPr txBox="1"/>
          <p:nvPr/>
        </p:nvSpPr>
        <p:spPr>
          <a:xfrm>
            <a:off x="942359" y="5261295"/>
            <a:ext cx="10307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Can we detect reliable predictors and what are the obstacles predicting Sunday’s race result?</a:t>
            </a:r>
            <a:endParaRPr lang="en-GB" sz="1400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361C8B-D479-4F22-A111-7F78A0C81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036179"/>
            <a:ext cx="2343150" cy="352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0F0BA8-0B5E-4777-A108-FD7D1474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1466020"/>
            <a:ext cx="694372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DBC7E-D6CE-4380-8183-B52DDA8BC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2" y="2543201"/>
            <a:ext cx="4931451" cy="40592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27" y="2126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First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8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Second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1E919F-1F7B-423A-839E-48438E3D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2" y="1856388"/>
            <a:ext cx="2221407" cy="3761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39C6FD-B809-449C-A225-1725107A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00" y="2318256"/>
            <a:ext cx="7514792" cy="670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65BA06-6030-4287-82F4-95330252F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8" y="3160530"/>
            <a:ext cx="5716176" cy="34297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353FF51-CF9D-44BF-B2A4-10C769A9FB4A}"/>
              </a:ext>
            </a:extLst>
          </p:cNvPr>
          <p:cNvSpPr txBox="1"/>
          <p:nvPr/>
        </p:nvSpPr>
        <p:spPr>
          <a:xfrm>
            <a:off x="1761927" y="995259"/>
            <a:ext cx="86681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Insignificant variables have been dropped to lighten the predicting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Variables dropped : '</a:t>
            </a:r>
            <a:r>
              <a:rPr lang="en-GB" i="1" dirty="0" err="1">
                <a:solidFill>
                  <a:schemeClr val="bg1"/>
                </a:solidFill>
              </a:rPr>
              <a:t>DriverNationality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constructorNationality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gpName</a:t>
            </a:r>
            <a:r>
              <a:rPr lang="en-GB" i="1" dirty="0">
                <a:solidFill>
                  <a:schemeClr val="bg1"/>
                </a:solidFill>
              </a:rPr>
              <a:t>'</a:t>
            </a:r>
            <a:endParaRPr lang="en-GB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2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627B55F-571B-401E-87C9-4C93DC755CD7}"/>
              </a:ext>
            </a:extLst>
          </p:cNvPr>
          <p:cNvGrpSpPr/>
          <p:nvPr/>
        </p:nvGrpSpPr>
        <p:grpSpPr>
          <a:xfrm>
            <a:off x="570452" y="436754"/>
            <a:ext cx="11051096" cy="5984492"/>
            <a:chOff x="570452" y="453241"/>
            <a:chExt cx="11051096" cy="5984492"/>
          </a:xfrm>
        </p:grpSpPr>
        <p:pic>
          <p:nvPicPr>
            <p:cNvPr id="3" name="Image 2" descr="Une image contenant texte, route, passage, extérieur&#10;&#10;Description générée automatiquement">
              <a:extLst>
                <a:ext uri="{FF2B5EF4-FFF2-40B4-BE49-F238E27FC236}">
                  <a16:creationId xmlns:a16="http://schemas.microsoft.com/office/drawing/2014/main" id="{37A616CD-FE65-44A9-B9A9-3ADD6A43A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52" y="1511299"/>
              <a:ext cx="8758106" cy="4926434"/>
            </a:xfrm>
            <a:prstGeom prst="rect">
              <a:avLst/>
            </a:prstGeom>
          </p:spPr>
        </p:pic>
        <p:pic>
          <p:nvPicPr>
            <p:cNvPr id="4" name="Image 3" descr="Une image contenant texte, orange, crépuscule, sombre&#10;&#10;Description générée automatiquement">
              <a:extLst>
                <a:ext uri="{FF2B5EF4-FFF2-40B4-BE49-F238E27FC236}">
                  <a16:creationId xmlns:a16="http://schemas.microsoft.com/office/drawing/2014/main" id="{0098CCF9-8163-4509-A70E-BE28FF7D4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182" y="453241"/>
              <a:ext cx="3645366" cy="2430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2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Predicted data shape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7E8917-B843-40EA-BC62-0D75DE28C7D7}"/>
              </a:ext>
            </a:extLst>
          </p:cNvPr>
          <p:cNvSpPr txBox="1"/>
          <p:nvPr/>
        </p:nvSpPr>
        <p:spPr>
          <a:xfrm>
            <a:off x="1761930" y="1859325"/>
            <a:ext cx="866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Returned data needs to be an array of positions, from 1 to the number of drivers taking part in Sunday’s race. All those positions need to be distinct.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0644BF-17EF-47BB-BB1C-5603E663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47" y="4273981"/>
            <a:ext cx="9150306" cy="5758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8AD73C-A784-45AE-A434-3CFD1F8D4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"/>
          <a:stretch/>
        </p:blipFill>
        <p:spPr>
          <a:xfrm>
            <a:off x="5632190" y="3657542"/>
            <a:ext cx="927618" cy="4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conjectural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8B6342-B5F1-4182-9A3B-DFCED6624047}"/>
              </a:ext>
            </a:extLst>
          </p:cNvPr>
          <p:cNvSpPr txBox="1"/>
          <p:nvPr/>
        </p:nvSpPr>
        <p:spPr>
          <a:xfrm>
            <a:off x="539692" y="1208554"/>
            <a:ext cx="1111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Random estimation mean accuracy : 1 / Sunday’s race drivers number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7A95D2-C61A-4916-A934-2BE7C4C1ACFD}"/>
              </a:ext>
            </a:extLst>
          </p:cNvPr>
          <p:cNvSpPr txBox="1"/>
          <p:nvPr/>
        </p:nvSpPr>
        <p:spPr>
          <a:xfrm>
            <a:off x="539692" y="1670219"/>
            <a:ext cx="1111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Between 2018 and 2021, F1’s grid was composed of 20 drivers             P</a:t>
            </a:r>
            <a:r>
              <a:rPr lang="en-GB" sz="2000" i="1" baseline="-25000" dirty="0">
                <a:solidFill>
                  <a:schemeClr val="bg1"/>
                </a:solidFill>
              </a:rPr>
              <a:t>mean</a:t>
            </a:r>
            <a:r>
              <a:rPr lang="en-GB" sz="2000" i="1" dirty="0">
                <a:solidFill>
                  <a:schemeClr val="bg1"/>
                </a:solidFill>
              </a:rPr>
              <a:t> = 1/20 = </a:t>
            </a:r>
            <a:r>
              <a:rPr lang="en-GB" sz="2000" b="1" i="1" dirty="0">
                <a:solidFill>
                  <a:schemeClr val="bg1"/>
                </a:solidFill>
              </a:rPr>
              <a:t>5%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51AB92-1C4B-45B9-9862-018193BE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0665" y="1657753"/>
            <a:ext cx="226964" cy="42504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02F5C47-3A7C-4E7B-A798-C1FF41D475CA}"/>
              </a:ext>
            </a:extLst>
          </p:cNvPr>
          <p:cNvSpPr txBox="1"/>
          <p:nvPr/>
        </p:nvSpPr>
        <p:spPr>
          <a:xfrm>
            <a:off x="419100" y="2510125"/>
            <a:ext cx="1135379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On Sundays, several types of unexpected moments can completely modify the race finishing order, making it difficult to be predicted 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between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with walls (turn misjudgement)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Car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Weather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Drivers strategy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Tyre wear higher than expected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C092D6-D276-454C-AE5A-074D9F8005F4}"/>
              </a:ext>
            </a:extLst>
          </p:cNvPr>
          <p:cNvSpPr txBox="1"/>
          <p:nvPr/>
        </p:nvSpPr>
        <p:spPr>
          <a:xfrm>
            <a:off x="942974" y="5560195"/>
            <a:ext cx="1030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B7B7"/>
                </a:solidFill>
              </a:rPr>
              <a:t>We expect our prediction accuracy to be better than the random one but still being low because of those moments, sometimes making the race result a mess.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F0565-5A92-46B1-AFAE-F5618F856FA1}"/>
              </a:ext>
            </a:extLst>
          </p:cNvPr>
          <p:cNvSpPr/>
          <p:nvPr/>
        </p:nvSpPr>
        <p:spPr>
          <a:xfrm>
            <a:off x="581607" y="2238909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2F1507-A306-4514-9926-B6C7C8B102DE}"/>
              </a:ext>
            </a:extLst>
          </p:cNvPr>
          <p:cNvSpPr/>
          <p:nvPr/>
        </p:nvSpPr>
        <p:spPr>
          <a:xfrm>
            <a:off x="581607" y="53303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947008-D115-4BAB-95EA-BF1943BC95A8}"/>
              </a:ext>
            </a:extLst>
          </p:cNvPr>
          <p:cNvGrpSpPr/>
          <p:nvPr/>
        </p:nvGrpSpPr>
        <p:grpSpPr>
          <a:xfrm>
            <a:off x="4595696" y="3201448"/>
            <a:ext cx="717064" cy="697452"/>
            <a:chOff x="254795" y="2805728"/>
            <a:chExt cx="783430" cy="7620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01D91C-E0B0-4A1E-8420-C2F4044F5D57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B0FCC5-B65E-45A4-886C-F1E1C8D71D6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8687BC-45B4-4B05-8102-39F8E4F31745}"/>
              </a:ext>
            </a:extLst>
          </p:cNvPr>
          <p:cNvGrpSpPr/>
          <p:nvPr/>
        </p:nvGrpSpPr>
        <p:grpSpPr>
          <a:xfrm>
            <a:off x="8194809" y="3201448"/>
            <a:ext cx="717064" cy="697452"/>
            <a:chOff x="254795" y="2805728"/>
            <a:chExt cx="783430" cy="762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45EBA-D1E1-4F4D-BE47-ACE61B69F36F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4C869A-7E7B-4A9A-9C65-9BC7535E022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22AEDB49-F7B8-4AD7-984D-91155AB6B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/>
          <a:stretch/>
        </p:blipFill>
        <p:spPr>
          <a:xfrm>
            <a:off x="4754062" y="3337753"/>
            <a:ext cx="2955560" cy="1721266"/>
          </a:xfrm>
          <a:prstGeom prst="rect">
            <a:avLst/>
          </a:prstGeom>
        </p:spPr>
      </p:pic>
      <p:pic>
        <p:nvPicPr>
          <p:cNvPr id="22" name="Image 21" descr="Une image contenant extérieur, engin, combattant&#10;&#10;Description générée automatiquement">
            <a:extLst>
              <a:ext uri="{FF2B5EF4-FFF2-40B4-BE49-F238E27FC236}">
                <a16:creationId xmlns:a16="http://schemas.microsoft.com/office/drawing/2014/main" id="{5B53B2AB-0610-46A2-9390-DDC0BF5A7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2" y="3337753"/>
            <a:ext cx="3060028" cy="17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FAE9EF48-41BD-45A4-8448-E18A7FDF30CB}"/>
              </a:ext>
            </a:extLst>
          </p:cNvPr>
          <p:cNvGrpSpPr/>
          <p:nvPr/>
        </p:nvGrpSpPr>
        <p:grpSpPr>
          <a:xfrm>
            <a:off x="4452088" y="1103134"/>
            <a:ext cx="783430" cy="762001"/>
            <a:chOff x="254795" y="2805728"/>
            <a:chExt cx="783430" cy="7620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F76AB5-C0BC-438F-9351-B7437162BF9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46AC2A-0C82-485B-B184-5A31A1A2272C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20ED5C2D-EC12-4F0E-AF9A-2A66EBDA3CF6}"/>
              </a:ext>
            </a:extLst>
          </p:cNvPr>
          <p:cNvSpPr txBox="1"/>
          <p:nvPr/>
        </p:nvSpPr>
        <p:spPr>
          <a:xfrm>
            <a:off x="690634" y="3140780"/>
            <a:ext cx="3400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models</a:t>
            </a:r>
            <a:r>
              <a:rPr lang="fr-FR" dirty="0">
                <a:solidFill>
                  <a:schemeClr val="bg1"/>
                </a:solidFill>
              </a:rPr>
              <a:t> global performance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customised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prediction’s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margin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error</a:t>
            </a:r>
            <a:r>
              <a:rPr lang="fr-FR" dirty="0">
                <a:solidFill>
                  <a:schemeClr val="bg1"/>
                </a:solidFill>
              </a:rPr>
              <a:t> (-/+).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EBF208-9B4A-4486-A89B-BFA1B70D3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71" y="1251475"/>
            <a:ext cx="6672803" cy="50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85CD9E-BC6E-4C1D-8ADF-BC7773AF06F1}"/>
              </a:ext>
            </a:extLst>
          </p:cNvPr>
          <p:cNvGrpSpPr/>
          <p:nvPr/>
        </p:nvGrpSpPr>
        <p:grpSpPr>
          <a:xfrm>
            <a:off x="4351420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3BB001-1710-4FA7-ABC1-55D7E6381EF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464B37-E880-4826-ABEA-4935968171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AC1C825A-B0FA-4F68-B30F-C2EDA521AB15}"/>
              </a:ext>
            </a:extLst>
          </p:cNvPr>
          <p:cNvSpPr txBox="1"/>
          <p:nvPr/>
        </p:nvSpPr>
        <p:spPr>
          <a:xfrm>
            <a:off x="589966" y="2171287"/>
            <a:ext cx="340042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can observe that our models can make very good predictions concerning the first drivers and the podium.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is explained by Mercedes, Ferrari and Red Bull domination over the midfield when they were fighting for race wins throughout the last few years.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0EEDBB-75DD-47A4-81C5-554C5DD23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17" y="1249891"/>
            <a:ext cx="6749906" cy="49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0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113E15C-27B7-4379-9D90-D3562552654F}"/>
              </a:ext>
            </a:extLst>
          </p:cNvPr>
          <p:cNvGrpSpPr/>
          <p:nvPr/>
        </p:nvGrpSpPr>
        <p:grpSpPr>
          <a:xfrm>
            <a:off x="4334642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CF4DB4-4B01-4463-9076-D45EEC2E5E6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0CEE58-4480-4C20-A8C6-E66117071326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BB53A1D-F50B-4161-AD72-1129C193A5BC}"/>
              </a:ext>
            </a:extLst>
          </p:cNvPr>
          <p:cNvSpPr txBox="1"/>
          <p:nvPr/>
        </p:nvSpPr>
        <p:spPr>
          <a:xfrm>
            <a:off x="573188" y="2448286"/>
            <a:ext cx="3400425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models</a:t>
            </a:r>
            <a:r>
              <a:rPr lang="fr-FR" dirty="0">
                <a:solidFill>
                  <a:schemeClr val="bg1"/>
                </a:solidFill>
              </a:rPr>
              <a:t> global performance as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make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progress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.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It tends to </a:t>
            </a:r>
            <a:r>
              <a:rPr lang="fr-FR" dirty="0" err="1">
                <a:solidFill>
                  <a:schemeClr val="bg1"/>
                </a:solidFill>
              </a:rPr>
              <a:t>stabilize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because</a:t>
            </a:r>
            <a:r>
              <a:rPr lang="fr-FR" dirty="0">
                <a:solidFill>
                  <a:schemeClr val="bg1"/>
                </a:solidFill>
              </a:rPr>
              <a:t> as the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goes</a:t>
            </a:r>
            <a:r>
              <a:rPr lang="fr-FR" dirty="0">
                <a:solidFill>
                  <a:schemeClr val="bg1"/>
                </a:solidFill>
              </a:rPr>
              <a:t> by,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lean</a:t>
            </a:r>
            <a:r>
              <a:rPr lang="fr-FR" dirty="0">
                <a:solidFill>
                  <a:schemeClr val="bg1"/>
                </a:solidFill>
              </a:rPr>
              <a:t> on </a:t>
            </a:r>
            <a:r>
              <a:rPr lang="fr-FR" dirty="0" err="1">
                <a:solidFill>
                  <a:schemeClr val="bg1"/>
                </a:solidFill>
              </a:rPr>
              <a:t>previous</a:t>
            </a:r>
            <a:r>
              <a:rPr lang="fr-FR" dirty="0">
                <a:solidFill>
                  <a:schemeClr val="bg1"/>
                </a:solidFill>
              </a:rPr>
              <a:t> Grand Prix to </a:t>
            </a:r>
            <a:r>
              <a:rPr lang="fr-FR" dirty="0" err="1">
                <a:solidFill>
                  <a:schemeClr val="bg1"/>
                </a:solidFill>
              </a:rPr>
              <a:t>sharpen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prediction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71CFC0-854F-4158-9D8B-343221D2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328" y="1237771"/>
            <a:ext cx="6830760" cy="5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25" y="527822"/>
            <a:ext cx="866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Prediction model choice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5BF753-EA43-497F-B022-50C29A1EC3B6}"/>
              </a:ext>
            </a:extLst>
          </p:cNvPr>
          <p:cNvSpPr txBox="1"/>
          <p:nvPr/>
        </p:nvSpPr>
        <p:spPr>
          <a:xfrm>
            <a:off x="1761926" y="1819916"/>
            <a:ext cx="86681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After comparing models' accuracies, we decided to use a </a:t>
            </a:r>
            <a:r>
              <a:rPr lang="en-GB" sz="2800" dirty="0">
                <a:solidFill>
                  <a:srgbClr val="FFABAB"/>
                </a:solidFill>
              </a:rPr>
              <a:t>Random Forest Regressor</a:t>
            </a:r>
            <a:r>
              <a:rPr lang="en-GB" sz="2800" dirty="0">
                <a:solidFill>
                  <a:schemeClr val="bg1"/>
                </a:solidFill>
              </a:rPr>
              <a:t>, with an </a:t>
            </a:r>
            <a:r>
              <a:rPr lang="en-GB" sz="2800" dirty="0">
                <a:solidFill>
                  <a:srgbClr val="FFABAB"/>
                </a:solidFill>
              </a:rPr>
              <a:t>Output Ranking </a:t>
            </a:r>
            <a:r>
              <a:rPr lang="en-GB" sz="2800" dirty="0">
                <a:solidFill>
                  <a:schemeClr val="bg1"/>
                </a:solidFill>
              </a:rPr>
              <a:t>transformation.</a:t>
            </a:r>
          </a:p>
          <a:p>
            <a:pPr algn="ctr"/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</a:rPr>
              <a:t>Optimum model parameters : </a:t>
            </a:r>
            <a:br>
              <a:rPr lang="en-GB" sz="700" dirty="0">
                <a:solidFill>
                  <a:schemeClr val="bg1"/>
                </a:solidFill>
              </a:rPr>
            </a:br>
            <a:endParaRPr lang="en-GB" sz="700" dirty="0">
              <a:solidFill>
                <a:schemeClr val="bg1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</a:rPr>
              <a:t>Random State = 47</a:t>
            </a:r>
          </a:p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chemeClr val="bg1"/>
                </a:solidFill>
              </a:rPr>
              <a:t>Number of previous weekends considered = 17</a:t>
            </a:r>
          </a:p>
          <a:p>
            <a:pPr algn="ctr"/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Because of the nature of our problem, we must train that model for every new prediction.</a:t>
            </a:r>
          </a:p>
        </p:txBody>
      </p:sp>
    </p:spTree>
    <p:extLst>
      <p:ext uri="{BB962C8B-B14F-4D97-AF65-F5344CB8AC3E}">
        <p14:creationId xmlns:p14="http://schemas.microsoft.com/office/powerpoint/2010/main" val="354609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Model accuracy (position interval)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84D6FEC-D28A-41CB-A24D-16AE257F67E0}"/>
              </a:ext>
            </a:extLst>
          </p:cNvPr>
          <p:cNvGrpSpPr/>
          <p:nvPr/>
        </p:nvGrpSpPr>
        <p:grpSpPr>
          <a:xfrm>
            <a:off x="2337756" y="1237358"/>
            <a:ext cx="7516486" cy="5275862"/>
            <a:chOff x="1927003" y="985688"/>
            <a:chExt cx="7516486" cy="5275862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474E9754-51CB-454B-A557-E83AF09EB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2257" y="1111279"/>
              <a:ext cx="7239176" cy="5024437"/>
            </a:xfrm>
            <a:prstGeom prst="rect">
              <a:avLst/>
            </a:prstGeom>
          </p:spPr>
        </p:pic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FAE9EF48-41BD-45A4-8448-E18A7FDF30CB}"/>
                </a:ext>
              </a:extLst>
            </p:cNvPr>
            <p:cNvGrpSpPr/>
            <p:nvPr/>
          </p:nvGrpSpPr>
          <p:grpSpPr>
            <a:xfrm>
              <a:off x="1927003" y="985688"/>
              <a:ext cx="783430" cy="762001"/>
              <a:chOff x="254795" y="2805728"/>
              <a:chExt cx="783430" cy="76200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F76AB5-C0BC-438F-9351-B7437162BF96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46AC2A-0C82-485B-B184-5A31A1A2272C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909DF09-A3E3-4DA9-9A8A-19D01F253FE9}"/>
                </a:ext>
              </a:extLst>
            </p:cNvPr>
            <p:cNvGrpSpPr/>
            <p:nvPr/>
          </p:nvGrpSpPr>
          <p:grpSpPr>
            <a:xfrm rot="10800000">
              <a:off x="8660059" y="5499549"/>
              <a:ext cx="783430" cy="762001"/>
              <a:chOff x="254795" y="2805728"/>
              <a:chExt cx="783430" cy="76200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2B7E50B-54E1-4E3C-AA10-6786F61A09E0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88A060-9964-42C5-99F0-10B5E518FE58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268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Model accuracy (function of position)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DF7CAC3-DBB4-4744-8A50-E5FD80A3390B}"/>
              </a:ext>
            </a:extLst>
          </p:cNvPr>
          <p:cNvGrpSpPr/>
          <p:nvPr/>
        </p:nvGrpSpPr>
        <p:grpSpPr>
          <a:xfrm>
            <a:off x="2339599" y="1237357"/>
            <a:ext cx="7512800" cy="5243120"/>
            <a:chOff x="2010891" y="1019244"/>
            <a:chExt cx="7512800" cy="524312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5E04838-3A17-4592-BC2E-74E00D30D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44575" y="1140110"/>
              <a:ext cx="7239274" cy="5005388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985CD9E-BC6E-4C1D-8ADF-BC7773AF06F1}"/>
                </a:ext>
              </a:extLst>
            </p:cNvPr>
            <p:cNvGrpSpPr/>
            <p:nvPr/>
          </p:nvGrpSpPr>
          <p:grpSpPr>
            <a:xfrm>
              <a:off x="2010891" y="1019244"/>
              <a:ext cx="783430" cy="762001"/>
              <a:chOff x="254795" y="2805728"/>
              <a:chExt cx="783430" cy="7620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43BB001-1710-4FA7-ABC1-55D7E6381EF0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D464B37-E880-4826-ABEA-4935968171F5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2CFEBACD-4000-4481-982C-4E1B394EEDAD}"/>
                </a:ext>
              </a:extLst>
            </p:cNvPr>
            <p:cNvGrpSpPr/>
            <p:nvPr/>
          </p:nvGrpSpPr>
          <p:grpSpPr>
            <a:xfrm rot="10800000">
              <a:off x="8740261" y="5500363"/>
              <a:ext cx="783430" cy="762001"/>
              <a:chOff x="254795" y="2805728"/>
              <a:chExt cx="783430" cy="76200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BC339F2-65F4-4A27-82B4-1115D8B1104A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0D7BF-3D5C-4808-97AF-04315598BEDE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7096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Model accuracy (over the season)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2598CDB-8207-478E-A2F4-E84D419D8C9F}"/>
              </a:ext>
            </a:extLst>
          </p:cNvPr>
          <p:cNvGrpSpPr/>
          <p:nvPr/>
        </p:nvGrpSpPr>
        <p:grpSpPr>
          <a:xfrm>
            <a:off x="2343342" y="1245747"/>
            <a:ext cx="7505313" cy="5264204"/>
            <a:chOff x="1761930" y="926965"/>
            <a:chExt cx="7505313" cy="5264204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4D1E46C-D56A-4DF3-A7C6-4AFB601F6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2400" y="1047831"/>
              <a:ext cx="7254791" cy="5025406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3113E15C-27B7-4379-9D90-D3562552654F}"/>
                </a:ext>
              </a:extLst>
            </p:cNvPr>
            <p:cNvGrpSpPr/>
            <p:nvPr/>
          </p:nvGrpSpPr>
          <p:grpSpPr>
            <a:xfrm>
              <a:off x="1761930" y="926965"/>
              <a:ext cx="783430" cy="762001"/>
              <a:chOff x="254795" y="2805728"/>
              <a:chExt cx="783430" cy="7620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5CF4DB4-4B01-4463-9076-D45EEC2E5E60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0CEE58-4480-4C20-A8C6-E66117071326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B8E3EF-4DDE-4EBA-990A-703019041450}"/>
                </a:ext>
              </a:extLst>
            </p:cNvPr>
            <p:cNvGrpSpPr/>
            <p:nvPr/>
          </p:nvGrpSpPr>
          <p:grpSpPr>
            <a:xfrm rot="10800000">
              <a:off x="8483813" y="5429168"/>
              <a:ext cx="783430" cy="762001"/>
              <a:chOff x="254795" y="2805728"/>
              <a:chExt cx="783430" cy="76200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E6BFA9-266D-40F0-ADA0-5F61CDC36B58}"/>
                  </a:ext>
                </a:extLst>
              </p:cNvPr>
              <p:cNvSpPr/>
              <p:nvPr/>
            </p:nvSpPr>
            <p:spPr>
              <a:xfrm>
                <a:off x="276225" y="2805728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0EA0FE-F270-4228-BE02-665F0071EAD1}"/>
                  </a:ext>
                </a:extLst>
              </p:cNvPr>
              <p:cNvSpPr/>
              <p:nvPr/>
            </p:nvSpPr>
            <p:spPr>
              <a:xfrm rot="16200000">
                <a:off x="-77262" y="3137786"/>
                <a:ext cx="762000" cy="97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227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536174"/>
            <a:ext cx="9039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Appendix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Weekend overview to understand each session</a:t>
            </a:r>
          </a:p>
        </p:txBody>
      </p:sp>
    </p:spTree>
    <p:extLst>
      <p:ext uri="{BB962C8B-B14F-4D97-AF65-F5344CB8AC3E}">
        <p14:creationId xmlns:p14="http://schemas.microsoft.com/office/powerpoint/2010/main" val="214078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AB235B69-D461-4251-960E-884371F4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" y="2934391"/>
            <a:ext cx="6311793" cy="3550384"/>
          </a:xfrm>
          <a:prstGeom prst="rect">
            <a:avLst/>
          </a:prstGeom>
        </p:spPr>
      </p:pic>
      <p:pic>
        <p:nvPicPr>
          <p:cNvPr id="4" name="Image 3" descr="Une image contenant voiture&#10;&#10;Description générée automatiquement">
            <a:extLst>
              <a:ext uri="{FF2B5EF4-FFF2-40B4-BE49-F238E27FC236}">
                <a16:creationId xmlns:a16="http://schemas.microsoft.com/office/drawing/2014/main" id="{DA226F19-EA70-4689-A060-7745E3035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934391"/>
            <a:ext cx="4746173" cy="3550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FCA3D2-8742-4AA9-9178-2722DDB4D9E0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Space of Data in Formula 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2866A4-482D-4E3C-8F5B-70C7E36FA546}"/>
              </a:ext>
            </a:extLst>
          </p:cNvPr>
          <p:cNvSpPr txBox="1"/>
          <p:nvPr/>
        </p:nvSpPr>
        <p:spPr>
          <a:xfrm>
            <a:off x="419874" y="1002133"/>
            <a:ext cx="11352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win races, engineers follow the drivers at each circuit venue to assist them in decision making.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Those engineers on site are complementary with all the engineers back in the formula 1 team’s factory.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Throughout the weekend, even the driver invest time in data analysing to improve his driving skills until Sunday, which is race day.</a:t>
            </a:r>
            <a:endParaRPr lang="en-GB" sz="20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9705CA-4E18-436D-8622-1DB66961EA0B}"/>
              </a:ext>
            </a:extLst>
          </p:cNvPr>
          <p:cNvGrpSpPr/>
          <p:nvPr/>
        </p:nvGrpSpPr>
        <p:grpSpPr>
          <a:xfrm>
            <a:off x="235746" y="2808109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FE2988-8067-4B09-83F4-543E404AC63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F9898-1EA0-4D65-BD43-47509B5FFC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70820F-DBF2-4424-9E43-72F0B5DE412A}"/>
              </a:ext>
            </a:extLst>
          </p:cNvPr>
          <p:cNvGrpSpPr/>
          <p:nvPr/>
        </p:nvGrpSpPr>
        <p:grpSpPr>
          <a:xfrm>
            <a:off x="6842286" y="2808109"/>
            <a:ext cx="783430" cy="762001"/>
            <a:chOff x="254795" y="2805728"/>
            <a:chExt cx="78343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8697D-08AA-4552-A396-B88DBD43BDD2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4514AE-3CC9-4DC9-851B-A1AC86AAA99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194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AC0220-A97C-4A6E-BCB5-CF8C9CD76407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Race weekend timeline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714A59-5758-4365-9A84-F79904EDE1CD}"/>
              </a:ext>
            </a:extLst>
          </p:cNvPr>
          <p:cNvCxnSpPr>
            <a:cxnSpLocks/>
          </p:cNvCxnSpPr>
          <p:nvPr/>
        </p:nvCxnSpPr>
        <p:spPr>
          <a:xfrm>
            <a:off x="695325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EB000A8-7457-4D41-8456-A2A9A4DDEFA8}"/>
              </a:ext>
            </a:extLst>
          </p:cNvPr>
          <p:cNvSpPr txBox="1"/>
          <p:nvPr/>
        </p:nvSpPr>
        <p:spPr>
          <a:xfrm>
            <a:off x="695323" y="2293617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1/2 (P1/P2)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B3A316-B216-41FD-A40F-CBE32B3AA1F7}"/>
              </a:ext>
            </a:extLst>
          </p:cNvPr>
          <p:cNvCxnSpPr>
            <a:cxnSpLocks/>
          </p:cNvCxnSpPr>
          <p:nvPr/>
        </p:nvCxnSpPr>
        <p:spPr>
          <a:xfrm>
            <a:off x="695325" y="34290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F722DDE-CBB2-4B75-9AEE-A07DE9E6C24C}"/>
              </a:ext>
            </a:extLst>
          </p:cNvPr>
          <p:cNvSpPr txBox="1"/>
          <p:nvPr/>
        </p:nvSpPr>
        <p:spPr>
          <a:xfrm>
            <a:off x="695323" y="3483115"/>
            <a:ext cx="4591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3 (P3)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Qualification (Q)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D3FC915-AFD3-4DD6-A078-E778DA6D841A}"/>
              </a:ext>
            </a:extLst>
          </p:cNvPr>
          <p:cNvCxnSpPr>
            <a:cxnSpLocks/>
          </p:cNvCxnSpPr>
          <p:nvPr/>
        </p:nvCxnSpPr>
        <p:spPr>
          <a:xfrm>
            <a:off x="695323" y="500604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1026F7D-74B5-47E5-97EE-768EE516BE0D}"/>
              </a:ext>
            </a:extLst>
          </p:cNvPr>
          <p:cNvSpPr txBox="1"/>
          <p:nvPr/>
        </p:nvSpPr>
        <p:spPr>
          <a:xfrm>
            <a:off x="695323" y="5082426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Race (R)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BF8E86-DAA6-45E4-B95E-579B1ED0ECDD}"/>
              </a:ext>
            </a:extLst>
          </p:cNvPr>
          <p:cNvCxnSpPr>
            <a:cxnSpLocks/>
          </p:cNvCxnSpPr>
          <p:nvPr/>
        </p:nvCxnSpPr>
        <p:spPr>
          <a:xfrm>
            <a:off x="695323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CAAC3-8009-4B32-91CB-2501ABF8864B}"/>
              </a:ext>
            </a:extLst>
          </p:cNvPr>
          <p:cNvSpPr txBox="1"/>
          <p:nvPr/>
        </p:nvSpPr>
        <p:spPr>
          <a:xfrm>
            <a:off x="695323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Traditional Format --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3AE67DD-6CB2-431F-A9A4-55BD20A41805}"/>
              </a:ext>
            </a:extLst>
          </p:cNvPr>
          <p:cNvCxnSpPr>
            <a:cxnSpLocks/>
          </p:cNvCxnSpPr>
          <p:nvPr/>
        </p:nvCxnSpPr>
        <p:spPr>
          <a:xfrm>
            <a:off x="6905627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B8A063-40A5-4922-92E2-C2A147F44DC0}"/>
              </a:ext>
            </a:extLst>
          </p:cNvPr>
          <p:cNvCxnSpPr>
            <a:cxnSpLocks/>
          </p:cNvCxnSpPr>
          <p:nvPr/>
        </p:nvCxnSpPr>
        <p:spPr>
          <a:xfrm>
            <a:off x="6905625" y="36576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F385A-0D58-4DA0-9E59-4ACFFB88D9F0}"/>
              </a:ext>
            </a:extLst>
          </p:cNvPr>
          <p:cNvSpPr txBox="1"/>
          <p:nvPr/>
        </p:nvSpPr>
        <p:spPr>
          <a:xfrm>
            <a:off x="6905625" y="3761554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2 (P2)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Sprint Race (SR)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104ECA-434F-4224-BC2F-82B4D3F7312E}"/>
              </a:ext>
            </a:extLst>
          </p:cNvPr>
          <p:cNvCxnSpPr>
            <a:cxnSpLocks/>
          </p:cNvCxnSpPr>
          <p:nvPr/>
        </p:nvCxnSpPr>
        <p:spPr>
          <a:xfrm>
            <a:off x="6905625" y="5153506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A96100E-41B1-4F1D-9ED2-D08DE6E26D14}"/>
              </a:ext>
            </a:extLst>
          </p:cNvPr>
          <p:cNvSpPr txBox="1"/>
          <p:nvPr/>
        </p:nvSpPr>
        <p:spPr>
          <a:xfrm>
            <a:off x="6991350" y="5187983"/>
            <a:ext cx="459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Race (R)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D6C8F9-3A0E-45E7-A9EA-C92D7004E0A5}"/>
              </a:ext>
            </a:extLst>
          </p:cNvPr>
          <p:cNvCxnSpPr>
            <a:cxnSpLocks/>
          </p:cNvCxnSpPr>
          <p:nvPr/>
        </p:nvCxnSpPr>
        <p:spPr>
          <a:xfrm>
            <a:off x="6905625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85F4D8D-AE68-4E33-8F57-B32733C05D4A}"/>
              </a:ext>
            </a:extLst>
          </p:cNvPr>
          <p:cNvSpPr txBox="1"/>
          <p:nvPr/>
        </p:nvSpPr>
        <p:spPr>
          <a:xfrm>
            <a:off x="6905625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-- 2021 Sprint Format --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79982D-94FD-4438-A7F6-2BF9B13C98BC}"/>
              </a:ext>
            </a:extLst>
          </p:cNvPr>
          <p:cNvSpPr txBox="1"/>
          <p:nvPr/>
        </p:nvSpPr>
        <p:spPr>
          <a:xfrm>
            <a:off x="6905625" y="2284517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1 (P1)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Qualification (Q)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706486D-DBB3-493C-A22A-CEDB48AD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72" y="2982011"/>
            <a:ext cx="5458943" cy="3639294"/>
          </a:xfrm>
          <a:prstGeom prst="rect">
            <a:avLst/>
          </a:prstGeom>
        </p:spPr>
      </p:pic>
      <p:pic>
        <p:nvPicPr>
          <p:cNvPr id="7" name="Image 6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A1994359-4C92-4AF5-A086-8286B4A9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2976110"/>
            <a:ext cx="5457873" cy="363929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210251" y="2821020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243985" y="282102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Two different sorts of 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C56E2E-4490-41C7-A97D-34AF75D607E9}"/>
              </a:ext>
            </a:extLst>
          </p:cNvPr>
          <p:cNvSpPr txBox="1"/>
          <p:nvPr/>
        </p:nvSpPr>
        <p:spPr>
          <a:xfrm>
            <a:off x="419874" y="1002133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Internal data </a:t>
            </a:r>
            <a:r>
              <a:rPr lang="en-GB" sz="2000" dirty="0">
                <a:solidFill>
                  <a:schemeClr val="bg1"/>
                </a:solidFill>
              </a:rPr>
              <a:t>: everything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(Velocity, Shifting, Throttle &amp; Brake pedals, Tyres temperature, Engine status, Gearbox status…)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E2DE5F-DCF1-427C-B193-023D6C8B8EEC}"/>
              </a:ext>
            </a:extLst>
          </p:cNvPr>
          <p:cNvSpPr txBox="1"/>
          <p:nvPr/>
        </p:nvSpPr>
        <p:spPr>
          <a:xfrm>
            <a:off x="419874" y="1780729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External data </a:t>
            </a:r>
            <a:r>
              <a:rPr lang="en-GB" sz="2000" dirty="0">
                <a:solidFill>
                  <a:schemeClr val="bg1"/>
                </a:solidFill>
              </a:rPr>
              <a:t>: everything not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(Weather forecasts, Track temperature &amp; grip condition, Track Flags, Other cars light telemetry…)</a:t>
            </a:r>
          </a:p>
        </p:txBody>
      </p:sp>
    </p:spTree>
    <p:extLst>
      <p:ext uri="{BB962C8B-B14F-4D97-AF65-F5344CB8AC3E}">
        <p14:creationId xmlns:p14="http://schemas.microsoft.com/office/powerpoint/2010/main" val="37206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713145"/>
            <a:ext cx="903922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bg1"/>
                </a:solidFill>
              </a:rPr>
              <a:t>Fast F1</a:t>
            </a:r>
            <a:br>
              <a:rPr lang="fr-FR" sz="4800" dirty="0">
                <a:solidFill>
                  <a:schemeClr val="bg1"/>
                </a:solidFill>
              </a:rPr>
            </a:b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5400" dirty="0">
                <a:solidFill>
                  <a:schemeClr val="bg1"/>
                </a:solidFill>
              </a:rPr>
              <a:t>Python API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EB42C6-C82F-4343-B45B-A8F44EDBACD5}"/>
              </a:ext>
            </a:extLst>
          </p:cNvPr>
          <p:cNvSpPr txBox="1"/>
          <p:nvPr/>
        </p:nvSpPr>
        <p:spPr>
          <a:xfrm>
            <a:off x="8124825" y="28384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(2.1.12)</a:t>
            </a:r>
          </a:p>
        </p:txBody>
      </p:sp>
    </p:spTree>
    <p:extLst>
      <p:ext uri="{BB962C8B-B14F-4D97-AF65-F5344CB8AC3E}">
        <p14:creationId xmlns:p14="http://schemas.microsoft.com/office/powerpoint/2010/main" val="37004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360726"/>
            <a:ext cx="580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24567-51A6-4491-B22F-1DCC791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53717"/>
            <a:ext cx="11010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Session class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661F9BB-E565-4F50-9F30-94D9FD4AF55F}"/>
              </a:ext>
            </a:extLst>
          </p:cNvPr>
          <p:cNvGrpSpPr/>
          <p:nvPr/>
        </p:nvGrpSpPr>
        <p:grpSpPr>
          <a:xfrm>
            <a:off x="2526315" y="1780558"/>
            <a:ext cx="7139369" cy="964238"/>
            <a:chOff x="592421" y="2750616"/>
            <a:chExt cx="10226074" cy="138112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6E040E-BE97-41C6-B09E-C75CA5B5F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1"/>
            <a:stretch/>
          </p:blipFill>
          <p:spPr>
            <a:xfrm>
              <a:off x="592421" y="2750617"/>
              <a:ext cx="3568099" cy="1381125"/>
            </a:xfrm>
            <a:prstGeom prst="rect">
              <a:avLst/>
            </a:prstGeom>
          </p:spPr>
        </p:pic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2971C02-63AC-4D6C-9B90-E8A1FBD6F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/>
            <a:stretch/>
          </p:blipFill>
          <p:spPr>
            <a:xfrm>
              <a:off x="4160520" y="2750616"/>
              <a:ext cx="6657975" cy="1381125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E5C40B-CB63-490B-9518-A88B23081891}"/>
              </a:ext>
            </a:extLst>
          </p:cNvPr>
          <p:cNvGrpSpPr/>
          <p:nvPr/>
        </p:nvGrpSpPr>
        <p:grpSpPr>
          <a:xfrm>
            <a:off x="1798900" y="3540290"/>
            <a:ext cx="8594200" cy="2906650"/>
            <a:chOff x="318781" y="3383152"/>
            <a:chExt cx="7386821" cy="2498302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850A0D2-A01A-4886-BEE6-F521B38D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2"/>
            <a:stretch/>
          </p:blipFill>
          <p:spPr>
            <a:xfrm>
              <a:off x="318781" y="3383153"/>
              <a:ext cx="4001759" cy="2498301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écran&#10;&#10;Description générée automatiquement">
              <a:extLst>
                <a:ext uri="{FF2B5EF4-FFF2-40B4-BE49-F238E27FC236}">
                  <a16:creationId xmlns:a16="http://schemas.microsoft.com/office/drawing/2014/main" id="{5F410774-C2E4-443C-B280-872B0991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5" r="-1"/>
            <a:stretch/>
          </p:blipFill>
          <p:spPr>
            <a:xfrm>
              <a:off x="4320540" y="3383152"/>
              <a:ext cx="3385062" cy="249830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2469077" y="130170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798900" y="306563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Laps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919248" y="124798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528762" y="4757673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D8B2D-B4B4-4416-9849-42EF6FD4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1666875" y="5197757"/>
            <a:ext cx="8858250" cy="13811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C6D8EF-E7A8-4969-A1B3-D2B43A93229B}"/>
              </a:ext>
            </a:extLst>
          </p:cNvPr>
          <p:cNvGrpSpPr/>
          <p:nvPr/>
        </p:nvGrpSpPr>
        <p:grpSpPr>
          <a:xfrm>
            <a:off x="1962692" y="1715542"/>
            <a:ext cx="8266616" cy="2836613"/>
            <a:chOff x="1117450" y="1390640"/>
            <a:chExt cx="6455782" cy="2215242"/>
          </a:xfrm>
        </p:grpSpPr>
        <p:pic>
          <p:nvPicPr>
            <p:cNvPr id="16" name="Image 15" descr="Une image contenant texte, capture d’écran, moniteur, écran&#10;&#10;Description générée automatiquement">
              <a:extLst>
                <a:ext uri="{FF2B5EF4-FFF2-40B4-BE49-F238E27FC236}">
                  <a16:creationId xmlns:a16="http://schemas.microsoft.com/office/drawing/2014/main" id="{F4B61685-5A7E-4120-8703-3668FD72D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3" r="15082"/>
            <a:stretch/>
          </p:blipFill>
          <p:spPr>
            <a:xfrm>
              <a:off x="3754090" y="1390640"/>
              <a:ext cx="2849116" cy="2215242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62AE9B4-A83A-421C-9257-B7CFFB6D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42"/>
            <a:stretch/>
          </p:blipFill>
          <p:spPr>
            <a:xfrm>
              <a:off x="1117450" y="1390640"/>
              <a:ext cx="2831813" cy="2215242"/>
            </a:xfrm>
            <a:prstGeom prst="rect">
              <a:avLst/>
            </a:prstGeom>
          </p:spPr>
        </p:pic>
        <p:pic>
          <p:nvPicPr>
            <p:cNvPr id="18" name="Image 1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43A21E8-7399-469F-83EB-2E51A593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1" r="1"/>
            <a:stretch/>
          </p:blipFill>
          <p:spPr>
            <a:xfrm>
              <a:off x="4741419" y="1390640"/>
              <a:ext cx="2831813" cy="2215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657350" y="1333410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470214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F6A7C-589B-4C26-9444-4B2E2278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157783"/>
            <a:ext cx="8877300" cy="4572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CD018-FFBC-4EEF-9AAD-CC3FC2AB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85843"/>
            <a:ext cx="8877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1033</Words>
  <Application>Microsoft Office PowerPoint</Application>
  <PresentationFormat>Grand écran</PresentationFormat>
  <Paragraphs>167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Formula1 Display 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Jean-Michel Folle</dc:creator>
  <cp:lastModifiedBy>Jean-Michel Folle</cp:lastModifiedBy>
  <cp:revision>110</cp:revision>
  <dcterms:created xsi:type="dcterms:W3CDTF">2021-12-08T20:22:35Z</dcterms:created>
  <dcterms:modified xsi:type="dcterms:W3CDTF">2022-01-05T21:29:10Z</dcterms:modified>
</cp:coreProperties>
</file>